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5"/>
    <p:sldId id="258" r:id="rId4"/>
    <p:sldId id="260" r:id="rId6"/>
    <p:sldId id="261" r:id="rId7"/>
    <p:sldId id="262" r:id="rId8"/>
    <p:sldId id="263" r:id="rId9"/>
    <p:sldId id="279" r:id="rId30"/>
    <p:sldId id="264" r:id="rId10"/>
    <p:sldId id="265" r:id="rId11"/>
    <p:sldId id="266" r:id="rId12"/>
    <p:sldId id="267" r:id="rId13"/>
    <p:sldId id="280" r:id="rId31"/>
    <p:sldId id="268" r:id="rId14"/>
    <p:sldId id="269" r:id="rId15"/>
    <p:sldId id="281" r:id="rId32"/>
    <p:sldId id="270" r:id="rId16"/>
    <p:sldId id="271" r:id="rId17"/>
    <p:sldId id="272" r:id="rId18"/>
    <p:sldId id="273" r:id="rId19"/>
    <p:sldId id="274" r:id="rId20"/>
    <p:sldId id="275" r:id="rId21"/>
    <p:sldId id="282" r:id="rId33"/>
    <p:sldId id="276" r:id="rId22"/>
    <p:sldId id="283" r:id="rId34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4.xml"/><Relationship Id="rId5" Type="http://schemas.openxmlformats.org/officeDocument/2006/relationships/slide" Target="slides/slide3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8.xml"/><Relationship Id="rId17" Type="http://schemas.openxmlformats.org/officeDocument/2006/relationships/slide" Target="slides/slide19.xml"/><Relationship Id="rId18" Type="http://schemas.openxmlformats.org/officeDocument/2006/relationships/slide" Target="slides/slide20.xml"/><Relationship Id="rId19" Type="http://schemas.openxmlformats.org/officeDocument/2006/relationships/slide" Target="slides/slide21.xml"/><Relationship Id="rId20" Type="http://schemas.openxmlformats.org/officeDocument/2006/relationships/slide" Target="slides/slide22.xml"/><Relationship Id="rId21" Type="http://schemas.openxmlformats.org/officeDocument/2006/relationships/slide" Target="slides/slide23.xml"/><Relationship Id="rId22" Type="http://schemas.openxmlformats.org/officeDocument/2006/relationships/slide" Target="slides/slide25.xml"/><Relationship Id="rId23" Type="http://schemas.openxmlformats.org/officeDocument/2006/relationships/slide" Target="slides/slide27.xml"/><Relationship Id="rId24" Type="http://schemas.openxmlformats.org/officeDocument/2006/relationships/slide" Target="slides/slide28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slide" Target="slides/slide9.xml"/><Relationship Id="rId31" Type="http://schemas.openxmlformats.org/officeDocument/2006/relationships/slide" Target="slides/slide14.xml"/><Relationship Id="rId32" Type="http://schemas.openxmlformats.org/officeDocument/2006/relationships/slide" Target="slides/slide17.xml"/><Relationship Id="rId33" Type="http://schemas.openxmlformats.org/officeDocument/2006/relationships/slide" Target="slides/slide24.xml"/><Relationship Id="rId34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366490"/>
            <a:ext cx="10566400" cy="52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2197050"/>
            <a:ext cx="10566400" cy="384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366490"/>
            <a:ext cx="10566400" cy="52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2197050"/>
            <a:ext cx="10566400" cy="384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reat Vector Management wordmar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6070600"/>
            <a:ext cx="2730500" cy="381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925389"/>
            <a:ext cx="711606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POLK COUNTY SECURITY SUMMIT · OCT 9, 2026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2377480"/>
            <a:ext cx="7116064" cy="1518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880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</a:t>
            </a:r>
            <a:endParaRPr lang="en-US" sz="5600" dirty="0"/>
          </a:p>
          <a:p>
            <a:pPr algn="l" indent="0" marL="0">
              <a:lnSpc>
                <a:spcPts val="5880"/>
              </a:lnSpc>
              <a:buNone/>
            </a:pPr>
            <a:r>
              <a:rPr lang="en-US" sz="5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Buy Monthly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812800" y="4074120"/>
            <a:ext cx="7116064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Aware of it. Paying for it. Not watching it.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12800" y="4612580"/>
            <a:ext cx="7116064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Fezz · Threat Vector Management</a:t>
            </a:r>
            <a:endParaRPr lang="en-US" sz="1800" dirty="0"/>
          </a:p>
        </p:txBody>
      </p:sp>
      <p:pic>
        <p:nvPicPr>
          <p:cNvPr id="7" name="Image 1" descr="Threat Vector Management crest">    </p:cNvPr>
          <p:cNvPicPr>
            <a:picLocks noChangeAspect="1"/>
          </p:cNvPicPr>
          <p:nvPr/>
        </p:nvPicPr>
        <p:blipFill>
          <a:blip r:embed="rId2"/>
          <a:srcRect l="0" r="0" t="-47" b="-47"/>
          <a:stretch/>
        </p:blipFill>
        <p:spPr>
          <a:xfrm>
            <a:off x="8331200" y="1743075"/>
            <a:ext cx="3048000" cy="3371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GOAL FOR TODAY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Leave with thought frameworks that last.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5111750" cy="253221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073150" y="2457400"/>
            <a:ext cx="473532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SPECIFIC ADVICE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73150" y="2807891"/>
            <a:ext cx="4735322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Subject to change.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073150" y="3289201"/>
            <a:ext cx="473532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Products, settings and steps shift as AI moves.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73150" y="4007941"/>
            <a:ext cx="4597400" cy="127000"/>
          </a:xfrm>
          <a:prstGeom prst="rect">
            <a:avLst/>
          </a:prstGeom>
          <a:solidFill>
            <a:srgbClr val="2A2F38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1073150" y="4007941"/>
            <a:ext cx="4597400" cy="127000"/>
          </a:xfrm>
          <a:prstGeom prst="rect">
            <a:avLst/>
          </a:prstGeom>
          <a:solidFill>
            <a:srgbClr val="999999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73150" y="4236541"/>
            <a:ext cx="473532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Shelf life: short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45225" y="2206575"/>
            <a:ext cx="5124450" cy="2519511"/>
          </a:xfrm>
          <a:prstGeom prst="rect">
            <a:avLst/>
          </a:prstGeom>
          <a:solidFill>
            <a:srgbClr val="1A1D23"/>
          </a:solidFill>
          <a:ln w="19050">
            <a:solidFill>
              <a:srgbClr val="0087F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508750" y="2470100"/>
            <a:ext cx="473532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08750" y="2820591"/>
            <a:ext cx="4735322" cy="405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Generally last longer.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508750" y="3301901"/>
            <a:ext cx="473532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Ways to think that still work when the tools change.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508750" y="4020641"/>
            <a:ext cx="4597400" cy="127000"/>
          </a:xfrm>
          <a:prstGeom prst="rect">
            <a:avLst/>
          </a:prstGeom>
          <a:solidFill>
            <a:srgbClr val="2A2F38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508750" y="4020641"/>
            <a:ext cx="4597400" cy="127000"/>
          </a:xfrm>
          <a:prstGeom prst="rect">
            <a:avLst/>
          </a:prstGeom>
          <a:solidFill>
            <a:srgbClr val="0087FF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508750" y="4249241"/>
            <a:ext cx="473532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Shelf life: long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2800" y="5040412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new to everyone. We're taking a stab at it here, now.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ABOUT SIX MONTHS AGO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Someone hired your newest employee.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15975" y="2200225"/>
            <a:ext cx="3414167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80" bIns="2571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Nobody asked you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388892" y="2200225"/>
            <a:ext cx="3414167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80" bIns="2571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 background check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961809" y="2200225"/>
            <a:ext cx="3414216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79" bIns="2317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Already has your password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15975" y="3533725"/>
            <a:ext cx="3414167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80" bIns="2317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Reads everything you can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388892" y="3533725"/>
            <a:ext cx="3414167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80" bIns="2317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Works 24/7, never takes PTO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961809" y="3533725"/>
            <a:ext cx="3414216" cy="117475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57175" rIns="170179" bIns="231775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Can't be fired, sued or prosecuted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2800" y="51562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been here for months. It's your AI assistant.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6DC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1600200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20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IDEA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2239020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3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 is an insider risk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12800" y="3293120"/>
            <a:ext cx="10883392" cy="1076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with extreme intelligence, no guilt, and no recourse.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12800" y="459864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Fezz · Threat Vector Management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TODAY, SO FAR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Five sessions. One word to add: insider.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3414167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022350" y="2406600"/>
            <a:ext cx="30914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COMMON LANGUAGE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22350" y="2731691"/>
            <a:ext cx="3091459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Add one word to it: insider.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88892" y="2200225"/>
            <a:ext cx="3414167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595267" y="2406600"/>
            <a:ext cx="30914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SOFTWARE FACTORIES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95267" y="2731691"/>
            <a:ext cx="3091459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agents writing your code often use a developer's credentials.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961809" y="2200225"/>
            <a:ext cx="3414216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168184" y="2406600"/>
            <a:ext cx="309151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GOVERNING AI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68184" y="2731691"/>
            <a:ext cx="309151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Governance decides what's allowed. Identity enforces it.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15975" y="4056906"/>
            <a:ext cx="3414167" cy="13906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1022350" y="4263281"/>
            <a:ext cx="309145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 IN THE SOC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22350" y="4588371"/>
            <a:ext cx="3091459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SOC can detect it. Can it attribute it?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392067" y="4060081"/>
            <a:ext cx="3407817" cy="138425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601617" y="4269631"/>
            <a:ext cx="3078378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WORKFORCE · THE BRIDGE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601617" y="4594721"/>
            <a:ext cx="3078378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AI is workforce, it gets what the workforce gets.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961809" y="4056906"/>
            <a:ext cx="3414216" cy="13906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8168184" y="4263281"/>
            <a:ext cx="309151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NOW · WALK OUT WORKING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68184" y="4588371"/>
            <a:ext cx="309151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Leave with one question per move for Monday.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MAP · HOW IT FITS TOGETHER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 to think about securing AI.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715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Insider lens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715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AI like an insider. Deterrence won't work on it.</a:t>
            </a:r>
            <a:endParaRPr lang="en-US" sz="1400" dirty="0"/>
          </a:p>
        </p:txBody>
      </p:sp>
      <p:pic>
        <p:nvPicPr>
          <p:cNvPr id="10" name="Image 0" descr="connecto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679700" y="3125341"/>
            <a:ext cx="279400" cy="152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0003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1559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1559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559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pic>
        <p:nvPicPr>
          <p:cNvPr id="15" name="Image 1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864100" y="3125341"/>
            <a:ext cx="279400" cy="1524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1847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53403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3403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403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pic>
        <p:nvPicPr>
          <p:cNvPr id="20" name="Image 2" descr="connecto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048500" y="3125341"/>
            <a:ext cx="279400" cy="1524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3691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75247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247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75247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</a:t>
            </a:r>
            <a:endParaRPr lang="en-US" sz="1400" dirty="0"/>
          </a:p>
        </p:txBody>
      </p:sp>
      <p:pic>
        <p:nvPicPr>
          <p:cNvPr id="25" name="Image 3" descr="connector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232900" y="3125341"/>
            <a:ext cx="279400" cy="15240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95535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97091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7091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Eight KRIs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709150" y="3026321"/>
            <a:ext cx="15621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Six held at zero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774700" y="2159000"/>
            <a:ext cx="1905000" cy="2082800"/>
          </a:xfrm>
          <a:prstGeom prst="rect">
            <a:avLst/>
          </a:prstGeom>
          <a:noFill/>
          <a:ln w="38100">
            <a:solidFill>
              <a:srgbClr val="0087FF"/>
            </a:solidFill>
          </a:ln>
        </p:spPr>
        <p:txBody>
          <a:bodyPr rtlCol="0" anchor="ctr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 1 · THE INSIDER LENS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Point your insider program at AI.</a:t>
            </a:r>
            <a:endParaRPr lang="en-US" sz="3600" dirty="0"/>
          </a:p>
        </p:txBody>
      </p:sp>
      <p:sp>
        <p:nvSpPr>
          <p:cNvPr id="6" name="Oval 5"/>
          <p:cNvSpPr/>
          <p:nvPr/>
        </p:nvSpPr>
        <p:spPr>
          <a:xfrm>
            <a:off x="838200" y="2133600"/>
            <a:ext cx="152400" cy="1524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Round Same Side Corner Rectangle 6"/>
          <p:cNvSpPr/>
          <p:nvPr/>
        </p:nvSpPr>
        <p:spPr>
          <a:xfrm>
            <a:off x="787400" y="2311400"/>
            <a:ext cx="254000" cy="127000"/>
          </a:xfrm>
          <a:prstGeom prst="round2SameRect">
            <a:avLst/>
          </a:prstGeom>
          <a:solidFill>
            <a:srgbClr val="999999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168400" y="2184400"/>
            <a:ext cx="381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spc="200">
                <a:solidFill>
                  <a:srgbClr val="999999"/>
                </a:solidFill>
                <a:latin typeface="Figtree"/>
              </a:rPr>
              <a:t>FOR PEOPLE, YOU ALREADY HAVE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0" y="2108200"/>
            <a:ext cx="330200" cy="330200"/>
          </a:xfrm>
          <a:prstGeom prst="rect">
            <a:avLst/>
          </a:prstGeom>
          <a:noFill/>
          <a:ln w="19050">
            <a:solidFill>
              <a:srgbClr val="0087FF"/>
            </a:solidFill>
          </a:ln>
        </p:spPr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0087FF"/>
                </a:solidFill>
                <a:latin typeface="Figtree"/>
              </a:rPr>
              <a:t>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91200" y="2184400"/>
            <a:ext cx="508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spc="200">
                <a:solidFill>
                  <a:srgbClr val="60A5FA"/>
                </a:solidFill>
                <a:latin typeface="Figtree"/>
              </a:rPr>
              <a:t>FOR AI, DO THIS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2800" y="25908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90600" y="25908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Hiring record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673600" y="28448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14" name="Rectangle 13"/>
          <p:cNvSpPr/>
          <p:nvPr/>
        </p:nvSpPr>
        <p:spPr>
          <a:xfrm>
            <a:off x="5334000" y="25908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511800" y="25908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Inventory:</a:t>
            </a:r>
            <a:r>
              <a:rPr sz="1600" b="0">
                <a:solidFill>
                  <a:srgbClr val="E2E8F0"/>
                </a:solidFill>
                <a:latin typeface="Figtree"/>
              </a:rPr>
              <a:t> every AI that can act, with an owner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" y="31623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90600" y="31623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Employee badge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673600" y="34163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19" name="Rectangle 18"/>
          <p:cNvSpPr/>
          <p:nvPr/>
        </p:nvSpPr>
        <p:spPr>
          <a:xfrm>
            <a:off x="5334000" y="31623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511800" y="31623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Its own identity.</a:t>
            </a:r>
            <a:r>
              <a:rPr sz="1600" b="0">
                <a:solidFill>
                  <a:srgbClr val="E2E8F0"/>
                </a:solidFill>
                <a:latin typeface="Figtree"/>
              </a:rPr>
              <a:t> Never a person's login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2800" y="37338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90600" y="37338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Need-to-know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673600" y="39878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24" name="Rectangle 23"/>
          <p:cNvSpPr/>
          <p:nvPr/>
        </p:nvSpPr>
        <p:spPr>
          <a:xfrm>
            <a:off x="5334000" y="37338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511800" y="37338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Micro-permissions:</a:t>
            </a:r>
            <a:r>
              <a:rPr sz="1600" b="0">
                <a:solidFill>
                  <a:srgbClr val="E2E8F0"/>
                </a:solidFill>
                <a:latin typeface="Figtree"/>
              </a:rPr>
              <a:t> least privilege per agent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2800" y="43053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990600" y="43053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Separation of duties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4673600" y="45593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29" name="Rectangle 28"/>
          <p:cNvSpPr/>
          <p:nvPr/>
        </p:nvSpPr>
        <p:spPr>
          <a:xfrm>
            <a:off x="5334000" y="43053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11800" y="43053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Micro-agent segmentation:</a:t>
            </a:r>
            <a:r>
              <a:rPr sz="1600" b="0">
                <a:solidFill>
                  <a:srgbClr val="E2E8F0"/>
                </a:solidFill>
                <a:latin typeface="Figtree"/>
              </a:rPr>
              <a:t> readers can't act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2800" y="48768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90600" y="48768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Supervision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4673600" y="51308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34" name="Rectangle 33"/>
          <p:cNvSpPr/>
          <p:nvPr/>
        </p:nvSpPr>
        <p:spPr>
          <a:xfrm>
            <a:off x="5334000" y="48768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511800" y="48768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Behavior analytics</a:t>
            </a:r>
            <a:r>
              <a:rPr sz="1600" b="0">
                <a:solidFill>
                  <a:srgbClr val="E2E8F0"/>
                </a:solidFill>
                <a:latin typeface="Figtree"/>
              </a:rPr>
              <a:t> on what it does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12800" y="5448300"/>
            <a:ext cx="3759200" cy="508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90600" y="5448300"/>
            <a:ext cx="3505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>
                <a:solidFill>
                  <a:srgbClr val="E2E8F0"/>
                </a:solidFill>
                <a:latin typeface="Figtree"/>
              </a:rPr>
              <a:t>Off-boarding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4673600" y="5702300"/>
            <a:ext cx="533400" cy="0"/>
          </a:xfrm>
          <a:prstGeom prst="line">
            <a:avLst/>
          </a:prstGeom>
          <a:ln w="25400">
            <a:solidFill>
              <a:srgbClr val="0087FF"/>
            </a:solidFill>
            <a:tailEnd type="triangle" w="med" len="med"/>
          </a:ln>
        </p:spPr>
      </p:cxnSp>
      <p:sp>
        <p:nvSpPr>
          <p:cNvPr id="39" name="Rectangle 38"/>
          <p:cNvSpPr/>
          <p:nvPr/>
        </p:nvSpPr>
        <p:spPr>
          <a:xfrm>
            <a:off x="5334000" y="5448300"/>
            <a:ext cx="6045200" cy="50800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511800" y="5448300"/>
            <a:ext cx="5791200" cy="5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Off-board it:</a:t>
            </a:r>
            <a:r>
              <a:rPr sz="1600" b="0">
                <a:solidFill>
                  <a:srgbClr val="E2E8F0"/>
                </a:solidFill>
                <a:latin typeface="Figtree"/>
              </a:rPr>
              <a:t> on the checklist, with a named kill switch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 2 · THE DETERRENCE GAP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Deterrence doesn't work on AI.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15975" y="5130800"/>
            <a:ext cx="10560050" cy="9144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06375" rIns="0" bIns="180975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blind spot:</a:t>
            </a: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to your IAM, the AI is the user. Same login, same permissions, same logs. It's wearing your employee badge.</a:t>
            </a:r>
            <a:endParaRPr lang="en-US" sz="1800" dirty="0"/>
          </a:p>
        </p:txBody>
      </p:sp>
      <p:sp>
        <p:nvSpPr>
          <p:cNvPr id="13" name="Isosceles Triangle 12"/>
          <p:cNvSpPr/>
          <p:nvPr/>
        </p:nvSpPr>
        <p:spPr>
          <a:xfrm>
            <a:off x="812800" y="2159000"/>
            <a:ext cx="5537200" cy="482600"/>
          </a:xfrm>
          <a:prstGeom prst="triangle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812800" y="2641600"/>
            <a:ext cx="5537200" cy="330200"/>
          </a:xfrm>
          <a:prstGeom prst="rect">
            <a:avLst/>
          </a:prstGeom>
          <a:solidFill>
            <a:srgbClr val="2A2F38"/>
          </a:solidFill>
          <a:ln>
            <a:noFill/>
          </a:ln>
        </p:spPr>
        <p:txBody>
          <a:bodyPr rtlCol="0" anchor="ctr" wrap="square" lIns="0" rIns="0" tIns="0" bIns="0"/>
          <a:lstStyle/>
          <a:p>
            <a:pPr algn="ctr"/>
            <a:r>
              <a:rPr sz="1300" b="1" spc="200">
                <a:solidFill>
                  <a:srgbClr val="FFFFFF"/>
                </a:solidFill>
                <a:latin typeface="Figtree"/>
              </a:rPr>
              <a:t>YOUR INSIDER PROGRAM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20800" y="3048000"/>
            <a:ext cx="889000" cy="1422400"/>
          </a:xfrm>
          <a:prstGeom prst="rect">
            <a:avLst/>
          </a:prstGeom>
          <a:noFill/>
          <a:ln w="19050">
            <a:solidFill>
              <a:srgbClr val="999999"/>
            </a:solidFill>
            <a:prstDash val="dash"/>
          </a:ln>
        </p:spPr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1473200" y="3429000"/>
            <a:ext cx="584200" cy="660400"/>
          </a:xfrm>
          <a:prstGeom prst="line">
            <a:avLst/>
          </a:prstGeom>
          <a:ln w="31750">
            <a:solidFill>
              <a:srgbClr val="999999"/>
            </a:solidFill>
          </a:ln>
        </p:spPr>
      </p:cxnSp>
      <p:cxnSp>
        <p:nvCxnSpPr>
          <p:cNvPr id="17" name="Connector 16"/>
          <p:cNvCxnSpPr/>
          <p:nvPr/>
        </p:nvCxnSpPr>
        <p:spPr>
          <a:xfrm flipH="1">
            <a:off x="1473200" y="3429000"/>
            <a:ext cx="584200" cy="660400"/>
          </a:xfrm>
          <a:prstGeom prst="line">
            <a:avLst/>
          </a:prstGeom>
          <a:ln w="31750">
            <a:solidFill>
              <a:srgbClr val="999999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3136900" y="3048000"/>
            <a:ext cx="889000" cy="14224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4953000" y="3048000"/>
            <a:ext cx="889000" cy="14224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812800" y="4470400"/>
            <a:ext cx="5537200" cy="127000"/>
          </a:xfrm>
          <a:prstGeom prst="rect">
            <a:avLst/>
          </a:prstGeom>
          <a:solidFill>
            <a:srgbClr val="2A2F3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12800" y="4673600"/>
            <a:ext cx="1905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 strike="sngStrike">
                <a:solidFill>
                  <a:srgbClr val="999999"/>
                </a:solidFill>
                <a:latin typeface="Figtree"/>
              </a:rPr>
              <a:t>Deterrence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8900" y="4673600"/>
            <a:ext cx="1905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Figtree"/>
              </a:rPr>
              <a:t>Prevention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45000" y="4673600"/>
            <a:ext cx="1905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Figtree"/>
              </a:rPr>
              <a:t>Detection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0" y="2184400"/>
            <a:ext cx="4521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spc="200">
                <a:solidFill>
                  <a:srgbClr val="999999"/>
                </a:solidFill>
                <a:latin typeface="Figtree"/>
              </a:rPr>
              <a:t>DOESN'T WORK ON 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0" y="2514600"/>
            <a:ext cx="45212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600"/>
              </a:spcBef>
            </a:pPr>
            <a:r>
              <a:rPr sz="1800" b="0" strike="sngStrike">
                <a:solidFill>
                  <a:srgbClr val="999999"/>
                </a:solidFill>
                <a:latin typeface="Figtree"/>
              </a:rPr>
              <a:t>Background checks</a:t>
            </a:r>
          </a:p>
          <a:p>
            <a:pPr algn="l">
              <a:spcBef>
                <a:spcPts val="600"/>
              </a:spcBef>
            </a:pPr>
            <a:r>
              <a:rPr sz="1800" b="0" strike="sngStrike">
                <a:solidFill>
                  <a:srgbClr val="999999"/>
                </a:solidFill>
                <a:latin typeface="Figtree"/>
              </a:rPr>
              <a:t>Accountability and consequences</a:t>
            </a:r>
          </a:p>
          <a:p>
            <a:pPr algn="l">
              <a:spcBef>
                <a:spcPts val="600"/>
              </a:spcBef>
            </a:pPr>
            <a:r>
              <a:rPr sz="1800" b="0" strike="sngStrike">
                <a:solidFill>
                  <a:srgbClr val="999999"/>
                </a:solidFill>
                <a:latin typeface="Figtree"/>
              </a:rPr>
              <a:t>Fear of getting caught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0" y="3784600"/>
            <a:ext cx="4521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spc="200">
                <a:solidFill>
                  <a:srgbClr val="60A5FA"/>
                </a:solidFill>
                <a:latin typeface="Figtree"/>
              </a:rPr>
              <a:t>NOW CARRIES THE WHOLE LOAD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0" y="4089400"/>
            <a:ext cx="4521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Figtree"/>
              </a:rPr>
              <a:t>Prevention and detection.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MAP · UP NEXT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 to think about securing AI.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715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Insider lens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715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AI like an insider. Deterrence won't work on it.</a:t>
            </a:r>
            <a:endParaRPr lang="en-US" sz="1400" dirty="0"/>
          </a:p>
        </p:txBody>
      </p:sp>
      <p:pic>
        <p:nvPicPr>
          <p:cNvPr id="10" name="Image 0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679700" y="3125341"/>
            <a:ext cx="279400" cy="152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0003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1559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1559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559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pic>
        <p:nvPicPr>
          <p:cNvPr id="15" name="Image 1" descr="connecto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864100" y="3125341"/>
            <a:ext cx="279400" cy="1524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1847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53403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3403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403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pic>
        <p:nvPicPr>
          <p:cNvPr id="20" name="Image 2" descr="connector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048500" y="3125341"/>
            <a:ext cx="279400" cy="1524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3691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75247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247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75247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</a:t>
            </a:r>
            <a:endParaRPr lang="en-US" sz="1400" dirty="0"/>
          </a:p>
        </p:txBody>
      </p:sp>
      <p:pic>
        <p:nvPicPr>
          <p:cNvPr id="25" name="Image 3" descr="connector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232900" y="3125341"/>
            <a:ext cx="279400" cy="15240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95535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97091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7091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Eight KRIs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709150" y="3026321"/>
            <a:ext cx="15621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Six held at zero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7874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2959100" y="2159000"/>
            <a:ext cx="1905000" cy="2082800"/>
          </a:xfrm>
          <a:prstGeom prst="rect">
            <a:avLst/>
          </a:prstGeom>
          <a:noFill/>
          <a:ln w="381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51562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73406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95250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 · WHERE AI LIVES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rings: Use, Run, Ship.</a:t>
            </a:r>
            <a:endParaRPr lang="en-US" sz="3600" dirty="0"/>
          </a:p>
        </p:txBody>
      </p:sp>
      <p:pic>
        <p:nvPicPr>
          <p:cNvPr id="6" name="Image 0" descr="Three concentric rings with AI at the center: Use inside Run inside Ship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362200"/>
            <a:ext cx="3302000" cy="3302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03400" y="39052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803400" y="349250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803400" y="30670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803400" y="25463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727575" y="2365375"/>
            <a:ext cx="6648450" cy="11137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4908550" y="2495550"/>
            <a:ext cx="647509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08550" y="2782540"/>
            <a:ext cx="647509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Someone else runs it. You see only what goes in and out.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4908550" y="3117800"/>
            <a:ext cx="647509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B8BEC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Copilots, chat apps, browser extensions, notetakers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4727575" y="3587055"/>
            <a:ext cx="6648450" cy="11137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4908550" y="3717230"/>
            <a:ext cx="647509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908550" y="4004221"/>
            <a:ext cx="647509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run it, on your laptops or in your cloud.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908550" y="4339481"/>
            <a:ext cx="647509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B8BEC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Desktop and coding agents, local models, agents your teams build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727575" y="4808736"/>
            <a:ext cx="6648450" cy="11137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4908550" y="4938911"/>
            <a:ext cx="6475095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4908550" y="5225901"/>
            <a:ext cx="6475095" cy="322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brand answers the public with it.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4908550" y="5561161"/>
            <a:ext cx="6475095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B8BEC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Chatbots, plugins and connectors facing customers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826375" y="688975"/>
            <a:ext cx="1128167" cy="40764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037092" y="688975"/>
            <a:ext cx="1128167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47809" y="688975"/>
            <a:ext cx="1128216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 UP · 1 OF 3</a:t>
            </a:r>
            <a:endParaRPr lang="en-US" sz="1400" dirty="0"/>
          </a:p>
        </p:txBody>
      </p:sp>
      <p:sp>
        <p:nvSpPr>
          <p:cNvPr id="8" name="Text 6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has AI inside your office suite?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812800" y="21970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Copilot or Gemini in Word, Excel, Outlook or Teams.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800" y="33020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if it can read everything you can.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12800" y="39116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only if you know who turned it on.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826375" y="688975"/>
            <a:ext cx="1128167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037092" y="688975"/>
            <a:ext cx="1128167" cy="40764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47809" y="688975"/>
            <a:ext cx="1128216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 UP · 2 OF 3</a:t>
            </a:r>
            <a:endParaRPr lang="en-US" sz="1400" dirty="0"/>
          </a:p>
        </p:txBody>
      </p:sp>
      <p:sp>
        <p:nvSpPr>
          <p:cNvPr id="8" name="Text 6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has an AI agent on their laptop?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812800" y="21970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that opens files and takes actions: a desktop assistant or a coding agent.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800" y="33020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if it runs on your login.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12800" y="39116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only if you know its owner and its off switch.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826375" y="688975"/>
            <a:ext cx="1128167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037092" y="688975"/>
            <a:ext cx="1128167" cy="40764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247809" y="688975"/>
            <a:ext cx="1128216" cy="40764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155575" tIns="79375" rIns="155575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HANDS UP · 3 OF 3</a:t>
            </a:r>
            <a:endParaRPr lang="en-US" sz="1400" dirty="0"/>
          </a:p>
        </p:txBody>
      </p:sp>
      <p:sp>
        <p:nvSpPr>
          <p:cNvPr id="8" name="Text 6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 has an AI your customers talk to?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812800" y="21970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chatbot, a support agent or a plugin on your site.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800" y="33020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if it can reach customer data.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12800" y="39116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Keep it up only if you know how many times someone tried to trick it yesterday.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MAP · UP NEXT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 to think about securing AI.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715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Insider lens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715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AI like an insider. Deterrence won't work on it.</a:t>
            </a:r>
            <a:endParaRPr lang="en-US" sz="1400" dirty="0"/>
          </a:p>
        </p:txBody>
      </p:sp>
      <p:pic>
        <p:nvPicPr>
          <p:cNvPr id="10" name="Image 0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679700" y="3125341"/>
            <a:ext cx="279400" cy="152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0003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1559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1559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559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pic>
        <p:nvPicPr>
          <p:cNvPr id="15" name="Image 1" descr="connecto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864100" y="3125341"/>
            <a:ext cx="279400" cy="1524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1847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53403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3403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403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pic>
        <p:nvPicPr>
          <p:cNvPr id="20" name="Image 2" descr="connector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048500" y="3125341"/>
            <a:ext cx="279400" cy="1524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3691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75247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247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75247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</a:t>
            </a:r>
            <a:endParaRPr lang="en-US" sz="1400" dirty="0"/>
          </a:p>
        </p:txBody>
      </p:sp>
      <p:pic>
        <p:nvPicPr>
          <p:cNvPr id="25" name="Image 3" descr="connector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232900" y="3125341"/>
            <a:ext cx="279400" cy="15240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95535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97091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7091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Eight KRIs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709150" y="3026321"/>
            <a:ext cx="15621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Six held at zero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7874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29718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5143500" y="2159000"/>
            <a:ext cx="1905000" cy="2082800"/>
          </a:xfrm>
          <a:prstGeom prst="rect">
            <a:avLst/>
          </a:prstGeom>
          <a:noFill/>
          <a:ln w="381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73406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95250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 · WHAT TO CHECK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questions, in every ring.</a:t>
            </a:r>
            <a:endParaRPr lang="en-US" sz="3600" dirty="0"/>
          </a:p>
        </p:txBody>
      </p:sp>
      <p:sp>
        <p:nvSpPr>
          <p:cNvPr id="19" name="Text 17"/>
          <p:cNvSpPr/>
          <p:nvPr/>
        </p:nvSpPr>
        <p:spPr>
          <a:xfrm>
            <a:off x="812800" y="5984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Access, Exposure, Action: Simon Willison's "lethal trifecta" (2025), in our words. Telemetry is the fourth leg we add.</a:t>
            </a:r>
            <a:endParaRPr lang="en-US" sz="1200" dirty="0"/>
          </a:p>
        </p:txBody>
      </p:sp>
      <p:sp>
        <p:nvSpPr>
          <p:cNvPr id="20" name="Isosceles Triangle 19"/>
          <p:cNvSpPr/>
          <p:nvPr/>
        </p:nvSpPr>
        <p:spPr>
          <a:xfrm>
            <a:off x="2159000" y="2603500"/>
            <a:ext cx="3302000" cy="2476500"/>
          </a:xfrm>
          <a:prstGeom prst="triangle">
            <a:avLst/>
          </a:prstGeom>
          <a:solidFill>
            <a:srgbClr val="0087FF">
              <a:alpha val="10000"/>
            </a:srgbClr>
          </a:solidFill>
          <a:ln w="3175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794000" y="4038600"/>
            <a:ext cx="2032000" cy="584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 spc="200">
                <a:solidFill>
                  <a:srgbClr val="60A5FA"/>
                </a:solidFill>
                <a:latin typeface="Figtree"/>
              </a:rPr>
              <a:t>THREE LEGS</a:t>
            </a:r>
          </a:p>
          <a:p>
            <a:pPr algn="ctr"/>
            <a:r>
              <a:rPr sz="2000" b="1">
                <a:solidFill>
                  <a:srgbClr val="FFFFFF"/>
                </a:solidFill>
                <a:latin typeface="Figtree"/>
              </a:rPr>
              <a:t>Dangerous.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49500" y="2006600"/>
            <a:ext cx="2921000" cy="914400"/>
          </a:xfrm>
          <a:prstGeom prst="rect">
            <a:avLst/>
          </a:prstGeom>
          <a:solidFill>
            <a:srgbClr val="1A1D23"/>
          </a:solidFill>
          <a:ln w="1905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2527300" y="2108200"/>
            <a:ext cx="25654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Figtree"/>
              </a:rPr>
              <a:t>Access</a:t>
            </a:r>
          </a:p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What data can it reach?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2921000" cy="914400"/>
          </a:xfrm>
          <a:prstGeom prst="rect">
            <a:avLst/>
          </a:prstGeom>
          <a:solidFill>
            <a:srgbClr val="1A1D23"/>
          </a:solidFill>
          <a:ln w="1905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39800" y="4826000"/>
            <a:ext cx="25654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Figtree"/>
              </a:rPr>
              <a:t>Exposure</a:t>
            </a:r>
          </a:p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Whose words will it act on?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37000" y="4724400"/>
            <a:ext cx="2921000" cy="914400"/>
          </a:xfrm>
          <a:prstGeom prst="rect">
            <a:avLst/>
          </a:prstGeom>
          <a:solidFill>
            <a:srgbClr val="1A1D23"/>
          </a:solidFill>
          <a:ln w="1905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4114800" y="4826000"/>
            <a:ext cx="25654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Figtree"/>
              </a:rPr>
              <a:t>Action</a:t>
            </a:r>
          </a:p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What can it change, send or promise?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5130800" y="3327400"/>
            <a:ext cx="2209800" cy="482600"/>
          </a:xfrm>
          <a:prstGeom prst="line">
            <a:avLst/>
          </a:prstGeom>
          <a:ln w="19050">
            <a:solidFill>
              <a:srgbClr val="999999"/>
            </a:solidFill>
            <a:prstDash val="dash"/>
          </a:ln>
        </p:spPr>
      </p:cxnSp>
      <p:sp>
        <p:nvSpPr>
          <p:cNvPr id="29" name="Rectangle 28"/>
          <p:cNvSpPr/>
          <p:nvPr/>
        </p:nvSpPr>
        <p:spPr>
          <a:xfrm>
            <a:off x="7366000" y="2489200"/>
            <a:ext cx="4013200" cy="1676400"/>
          </a:xfrm>
          <a:prstGeom prst="rect">
            <a:avLst/>
          </a:prstGeom>
          <a:solidFill>
            <a:srgbClr val="1A1D23"/>
          </a:solidFill>
          <a:ln w="19050">
            <a:solidFill>
              <a:srgbClr val="999999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10617200" y="2692400"/>
            <a:ext cx="558800" cy="304800"/>
          </a:xfrm>
          <a:prstGeom prst="ellipse">
            <a:avLst/>
          </a:prstGeom>
          <a:noFill/>
          <a:ln w="19050">
            <a:solidFill>
              <a:srgbClr val="999999"/>
            </a:solidFill>
          </a:ln>
        </p:spPr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10820400" y="2768600"/>
            <a:ext cx="152400" cy="152400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32" name="Connector 31"/>
          <p:cNvCxnSpPr/>
          <p:nvPr/>
        </p:nvCxnSpPr>
        <p:spPr>
          <a:xfrm flipV="1">
            <a:off x="10591800" y="2641600"/>
            <a:ext cx="609600" cy="406400"/>
          </a:xfrm>
          <a:prstGeom prst="line">
            <a:avLst/>
          </a:prstGeom>
          <a:ln w="25400">
            <a:solidFill>
              <a:srgbClr val="999999"/>
            </a:solidFill>
          </a:ln>
        </p:spPr>
      </p:cxnSp>
      <p:sp>
        <p:nvSpPr>
          <p:cNvPr id="33" name="TextBox 32"/>
          <p:cNvSpPr txBox="1"/>
          <p:nvPr/>
        </p:nvSpPr>
        <p:spPr>
          <a:xfrm>
            <a:off x="7569200" y="2692400"/>
            <a:ext cx="29972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spc="200">
                <a:solidFill>
                  <a:srgbClr val="999999"/>
                </a:solidFill>
                <a:latin typeface="Figtree"/>
              </a:rPr>
              <a:t>TELEMETRY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69200" y="3048000"/>
            <a:ext cx="3606800" cy="1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Figtree"/>
              </a:rPr>
              <a:t>Would you know if it went wrong?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66000" y="4394200"/>
            <a:ext cx="4013200" cy="121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087FF"/>
                </a:solidFill>
                <a:latin typeface="Figtree"/>
              </a:rPr>
              <a:t>Three legs make it dangerous. A fourth, Telemetry, keeps you steady.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HOW TO USE IT · EVERY RING, EVERY QUESTION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rings. Four questions.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12800" y="219705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ring tells you where to look. The four questions tell you what to check.</a:t>
            </a:r>
            <a:endParaRPr lang="en-US" sz="1800" dirty="0"/>
          </a:p>
        </p:txBody>
      </p:sp>
      <p:pic>
        <p:nvPicPr>
          <p:cNvPr id="7" name="Image 0" descr="Three concentric rings with AI at the center: Use inside Run inside Ship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2641600"/>
            <a:ext cx="3175000" cy="3175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9900" y="41211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739900" y="37274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739900" y="331470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739900" y="281305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400" b="1" spc="15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600575" y="2644775"/>
            <a:ext cx="6775450" cy="76959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4781550" y="2749550"/>
            <a:ext cx="2492799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781550" y="3023840"/>
            <a:ext cx="2904232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data can it reach?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0191750" y="2905125"/>
            <a:ext cx="10033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 it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600575" y="3496915"/>
            <a:ext cx="6775450" cy="76959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4781550" y="3601690"/>
            <a:ext cx="287700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781550" y="3875980"/>
            <a:ext cx="3351848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Whose words will it act on?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10191750" y="3757265"/>
            <a:ext cx="10033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 it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4600575" y="4349055"/>
            <a:ext cx="6775450" cy="76959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4781550" y="4453830"/>
            <a:ext cx="3958024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4781550" y="4728121"/>
            <a:ext cx="461129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can it change, send or promise?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10191750" y="4609405"/>
            <a:ext cx="10033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 it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4600575" y="5201196"/>
            <a:ext cx="6775450" cy="76959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4781550" y="5305971"/>
            <a:ext cx="357944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781550" y="5580261"/>
            <a:ext cx="4170224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Would you know if it went wrong?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10191750" y="5461546"/>
            <a:ext cx="10033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it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MAP · UP NEXT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 to think about securing AI.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715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Insider lens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715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AI like an insider. Deterrence won't work on it.</a:t>
            </a:r>
            <a:endParaRPr lang="en-US" sz="1400" dirty="0"/>
          </a:p>
        </p:txBody>
      </p:sp>
      <p:pic>
        <p:nvPicPr>
          <p:cNvPr id="10" name="Image 0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679700" y="3125341"/>
            <a:ext cx="279400" cy="152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0003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1559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1559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559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pic>
        <p:nvPicPr>
          <p:cNvPr id="15" name="Image 1" descr="connecto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864100" y="3125341"/>
            <a:ext cx="279400" cy="1524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1847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53403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3403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403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pic>
        <p:nvPicPr>
          <p:cNvPr id="20" name="Image 2" descr="connector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048500" y="3125341"/>
            <a:ext cx="279400" cy="1524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3691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75247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247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75247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</a:t>
            </a:r>
            <a:endParaRPr lang="en-US" sz="1400" dirty="0"/>
          </a:p>
        </p:txBody>
      </p:sp>
      <p:pic>
        <p:nvPicPr>
          <p:cNvPr id="25" name="Image 3" descr="connector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232900" y="3125341"/>
            <a:ext cx="279400" cy="15240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95535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97091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7091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Eight KRIs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709150" y="3026321"/>
            <a:ext cx="15621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Six held at zero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7874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29718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51562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7327900" y="2159000"/>
            <a:ext cx="1905000" cy="2082800"/>
          </a:xfrm>
          <a:prstGeom prst="rect">
            <a:avLst/>
          </a:prstGeom>
          <a:noFill/>
          <a:ln w="38100">
            <a:solidFill>
              <a:srgbClr val="0087FF"/>
            </a:solidFill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95250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FRAMEWORK · WHAT TO DO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moves: Find, Badge, Box, Watch.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2520950" cy="206871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96950" y="2406600"/>
            <a:ext cx="22237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96950" y="2731691"/>
            <a:ext cx="222377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it.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996950" y="3171081"/>
            <a:ext cx="2223770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 AI that can act, with an owner.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495675" y="2200225"/>
            <a:ext cx="2520950" cy="206871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676650" y="2406600"/>
            <a:ext cx="22237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76650" y="2731691"/>
            <a:ext cx="222377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 it.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676650" y="3171081"/>
            <a:ext cx="2223770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Its own identity. Never yours.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175375" y="2200225"/>
            <a:ext cx="2520950" cy="206871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356350" y="2406600"/>
            <a:ext cx="22237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56350" y="2731691"/>
            <a:ext cx="222377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 it.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356350" y="3171081"/>
            <a:ext cx="2223770" cy="91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job, fewest tools. Never all three legs.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855075" y="2200225"/>
            <a:ext cx="2520950" cy="206871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9036050" y="2406600"/>
            <a:ext cx="222377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036050" y="2731691"/>
            <a:ext cx="222377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it.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9036050" y="3171081"/>
            <a:ext cx="2223770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deed, not the diary.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12800" y="4576911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Find, Badge and Box are the design. Watch is the bridge while we learn fast.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7"/>
          <p:cNvSpPr/>
          <p:nvPr>
            <p:ph type="title"/>
          </p:nvPr>
        </p:nvSpPr>
        <p:spPr>
          <a:xfrm>
            <a:off x="812800" y="812800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it.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12800" y="18034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Every AI that can act, in every ring, with a human owner's name next to it.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15975" y="2446635"/>
            <a:ext cx="3380284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22350" y="2653010"/>
            <a:ext cx="30565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22350" y="2978100"/>
            <a:ext cx="3056560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your people feed: copilots, chat apps, extensions.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405809" y="2446635"/>
            <a:ext cx="3380333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612184" y="2653010"/>
            <a:ext cx="305661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12184" y="2978100"/>
            <a:ext cx="3056611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runs on your devices and cloud. Pin and verify it.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995692" y="2446635"/>
            <a:ext cx="3380284" cy="1697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02067" y="2653010"/>
            <a:ext cx="30565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02067" y="2978100"/>
            <a:ext cx="3056560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answers the public in your name.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12800" y="4452541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 owner's name? That's not an inventory. That's a guess.</a:t>
            </a:r>
            <a:endParaRPr lang="en-US" sz="2200" dirty="0"/>
          </a:p>
        </p:txBody>
      </p:sp>
      <p:sp>
        <p:nvSpPr>
          <p:cNvPr id="21" name="Move tab 1 FIND"/>
          <p:cNvSpPr/>
          <p:nvPr/>
        </p:nvSpPr>
        <p:spPr>
          <a:xfrm>
            <a:off x="5637530" y="279400"/>
            <a:ext cx="1371600" cy="40767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FIND</a:t>
            </a:r>
            <a:endParaRPr lang="en-US" sz="1400" dirty="0"/>
          </a:p>
        </p:txBody>
      </p:sp>
      <p:sp>
        <p:nvSpPr>
          <p:cNvPr id="22" name="Move tab 2 BADGE"/>
          <p:cNvSpPr/>
          <p:nvPr/>
        </p:nvSpPr>
        <p:spPr>
          <a:xfrm>
            <a:off x="709295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BADGE</a:t>
            </a:r>
            <a:endParaRPr lang="en-US" sz="1400" dirty="0"/>
          </a:p>
        </p:txBody>
      </p:sp>
      <p:sp>
        <p:nvSpPr>
          <p:cNvPr id="23" name="Move tab 3 BOX"/>
          <p:cNvSpPr/>
          <p:nvPr/>
        </p:nvSpPr>
        <p:spPr>
          <a:xfrm>
            <a:off x="854837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 BOX</a:t>
            </a:r>
            <a:endParaRPr lang="en-US" sz="1400" dirty="0"/>
          </a:p>
        </p:txBody>
      </p:sp>
      <p:sp>
        <p:nvSpPr>
          <p:cNvPr id="24" name="Move tab 4 WATCH"/>
          <p:cNvSpPr/>
          <p:nvPr/>
        </p:nvSpPr>
        <p:spPr>
          <a:xfrm>
            <a:off x="1000379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 WATCH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20</a:t>
            </a:r>
            <a:endParaRPr lang="en-US" sz="1200" dirty="0"/>
          </a:p>
        </p:txBody>
      </p:sp>
      <p:sp>
        <p:nvSpPr>
          <p:cNvPr id="9" name="Text 7"/>
          <p:cNvSpPr/>
          <p:nvPr>
            <p:ph type="title"/>
          </p:nvPr>
        </p:nvSpPr>
        <p:spPr>
          <a:xfrm>
            <a:off x="812800" y="812800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 it.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12800" y="18034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non-human identity per agent.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15975" y="2446635"/>
            <a:ext cx="2520950" cy="145921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pic>
        <p:nvPicPr>
          <p:cNvPr id="12" name="Image 0" descr="Users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2653010"/>
            <a:ext cx="304800" cy="3048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22350" y="3059410"/>
            <a:ext cx="217144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Never a person's login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3495675" y="2446635"/>
            <a:ext cx="2520950" cy="145921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pic>
        <p:nvPicPr>
          <p:cNvPr id="15" name="Image 1" descr="Clock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702050" y="2653010"/>
            <a:ext cx="304800" cy="3048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702050" y="3059410"/>
            <a:ext cx="217144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Short-lived credentials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175375" y="2446635"/>
            <a:ext cx="2520950" cy="145921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Verified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381750" y="2653010"/>
            <a:ext cx="304800" cy="3048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1750" y="3059410"/>
            <a:ext cx="217144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named human owner</a:t>
            </a:r>
            <a:endParaRPr lang="en-US" sz="1800" dirty="0"/>
          </a:p>
        </p:txBody>
      </p:sp>
      <p:sp>
        <p:nvSpPr>
          <p:cNvPr id="20" name="Shape 15"/>
          <p:cNvSpPr/>
          <p:nvPr/>
        </p:nvSpPr>
        <p:spPr>
          <a:xfrm>
            <a:off x="8855075" y="2446635"/>
            <a:ext cx="2520950" cy="145921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pic>
        <p:nvPicPr>
          <p:cNvPr id="21" name="Image 3" descr="CheckCircle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061450" y="2653010"/>
            <a:ext cx="304800" cy="3048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61450" y="3059410"/>
            <a:ext cx="2171446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 the checklist for off-boarding</a:t>
            </a:r>
            <a:endParaRPr lang="en-US" sz="1800" dirty="0"/>
          </a:p>
        </p:txBody>
      </p:sp>
      <p:sp>
        <p:nvSpPr>
          <p:cNvPr id="23" name="Shape 17"/>
          <p:cNvSpPr/>
          <p:nvPr/>
        </p:nvSpPr>
        <p:spPr>
          <a:xfrm>
            <a:off x="815975" y="4216995"/>
            <a:ext cx="10560050" cy="13779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4" name="Text 18"/>
          <p:cNvSpPr/>
          <p:nvPr/>
        </p:nvSpPr>
        <p:spPr>
          <a:xfrm>
            <a:off x="1073150" y="4423370"/>
            <a:ext cx="1034707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F8717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PICTURE THIS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1073150" y="4748461"/>
            <a:ext cx="10347071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person who built the agent leaves in March. HR collects their employee badge. The agent is still running on their access in October.</a:t>
            </a:r>
            <a:endParaRPr lang="en-US" sz="1800" dirty="0"/>
          </a:p>
        </p:txBody>
      </p:sp>
      <p:sp>
        <p:nvSpPr>
          <p:cNvPr id="26" name="Move tab 1 FIND"/>
          <p:cNvSpPr/>
          <p:nvPr/>
        </p:nvSpPr>
        <p:spPr>
          <a:xfrm>
            <a:off x="563753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FIND</a:t>
            </a:r>
            <a:endParaRPr lang="en-US" sz="1400" dirty="0"/>
          </a:p>
        </p:txBody>
      </p:sp>
      <p:sp>
        <p:nvSpPr>
          <p:cNvPr id="27" name="Move tab 2 BADGE"/>
          <p:cNvSpPr/>
          <p:nvPr/>
        </p:nvSpPr>
        <p:spPr>
          <a:xfrm>
            <a:off x="7092950" y="279400"/>
            <a:ext cx="1371600" cy="40767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BADGE</a:t>
            </a:r>
            <a:endParaRPr lang="en-US" sz="1400" dirty="0"/>
          </a:p>
        </p:txBody>
      </p:sp>
      <p:sp>
        <p:nvSpPr>
          <p:cNvPr id="28" name="Move tab 3 BOX"/>
          <p:cNvSpPr/>
          <p:nvPr/>
        </p:nvSpPr>
        <p:spPr>
          <a:xfrm>
            <a:off x="854837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 BOX</a:t>
            </a:r>
            <a:endParaRPr lang="en-US" sz="1400" dirty="0"/>
          </a:p>
        </p:txBody>
      </p:sp>
      <p:sp>
        <p:nvSpPr>
          <p:cNvPr id="29" name="Move tab 4 WATCH"/>
          <p:cNvSpPr/>
          <p:nvPr/>
        </p:nvSpPr>
        <p:spPr>
          <a:xfrm>
            <a:off x="1000379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 WATCH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21</a:t>
            </a:r>
            <a:endParaRPr lang="en-US" sz="1200" dirty="0"/>
          </a:p>
        </p:txBody>
      </p:sp>
      <p:sp>
        <p:nvSpPr>
          <p:cNvPr id="9" name="Text 7"/>
          <p:cNvSpPr/>
          <p:nvPr>
            <p:ph type="title"/>
          </p:nvPr>
        </p:nvSpPr>
        <p:spPr>
          <a:xfrm>
            <a:off x="812800" y="812800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 it.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12800" y="18034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agent. One job. One identity. Fewest tools.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12800" y="239266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box rule:</a:t>
            </a: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no single agent gets Access, Exposure </a:t>
            </a:r>
            <a:r>
              <a:rPr lang="en-US" sz="1800" i="1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and</a:t>
            </a: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Action. Split it.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15975" y="3112095"/>
            <a:ext cx="2588667" cy="14642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73150" y="3369270"/>
            <a:ext cx="21365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Reader agent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73150" y="3750270"/>
            <a:ext cx="2136546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Reads outside content. Can't act.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645034" y="3599111"/>
            <a:ext cx="909816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data only</a:t>
            </a:r>
            <a:endParaRPr lang="en-US" sz="1400" dirty="0"/>
          </a:p>
        </p:txBody>
      </p:sp>
      <p:pic>
        <p:nvPicPr>
          <p:cNvPr id="16" name="Image 0" descr="connecto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623717" y="3898801"/>
            <a:ext cx="952500" cy="19050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4798467" y="3108920"/>
            <a:ext cx="2595066" cy="1470620"/>
          </a:xfrm>
          <a:prstGeom prst="rect">
            <a:avLst/>
          </a:prstGeom>
          <a:solidFill>
            <a:srgbClr val="1A1D23"/>
          </a:solidFill>
          <a:ln w="12700">
            <a:solidFill>
              <a:srgbClr val="0087FF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5058817" y="3369270"/>
            <a:ext cx="213659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Checkpoint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5058817" y="3750270"/>
            <a:ext cx="2136597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 inspect what passes. One way.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680618" y="3599111"/>
            <a:ext cx="82278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</a:t>
            </a:r>
            <a:endParaRPr lang="en-US" sz="1400" dirty="0"/>
          </a:p>
        </p:txBody>
      </p:sp>
      <p:pic>
        <p:nvPicPr>
          <p:cNvPr id="21" name="Image 1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615783" y="3898801"/>
            <a:ext cx="952500" cy="190500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8787358" y="2969865"/>
            <a:ext cx="2588667" cy="17487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3" name="Text 19"/>
          <p:cNvSpPr/>
          <p:nvPr/>
        </p:nvSpPr>
        <p:spPr>
          <a:xfrm>
            <a:off x="9044533" y="3227040"/>
            <a:ext cx="213654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Actor agent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9044533" y="3608040"/>
            <a:ext cx="2136546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Holds the data and can act. Never reads strangers.</a:t>
            </a:r>
            <a:endParaRPr lang="en-US" sz="1600" dirty="0"/>
          </a:p>
        </p:txBody>
      </p:sp>
      <p:sp>
        <p:nvSpPr>
          <p:cNvPr id="25" name="Text 21"/>
          <p:cNvSpPr/>
          <p:nvPr/>
        </p:nvSpPr>
        <p:spPr>
          <a:xfrm>
            <a:off x="812800" y="4975771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Access, Exposure, Action: Simon Willison's "lethal trifecta" (2025), in our words. The split: Beurer-Kellner et al., design patterns for securing LLM agents (2025).</a:t>
            </a:r>
            <a:endParaRPr lang="en-US" sz="1200" dirty="0"/>
          </a:p>
        </p:txBody>
      </p:sp>
      <p:sp>
        <p:nvSpPr>
          <p:cNvPr id="26" name="Move tab 1 FIND"/>
          <p:cNvSpPr/>
          <p:nvPr/>
        </p:nvSpPr>
        <p:spPr>
          <a:xfrm>
            <a:off x="563753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FIND</a:t>
            </a:r>
            <a:endParaRPr lang="en-US" sz="1400" dirty="0"/>
          </a:p>
        </p:txBody>
      </p:sp>
      <p:sp>
        <p:nvSpPr>
          <p:cNvPr id="27" name="Move tab 2 BADGE"/>
          <p:cNvSpPr/>
          <p:nvPr/>
        </p:nvSpPr>
        <p:spPr>
          <a:xfrm>
            <a:off x="709295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BADGE</a:t>
            </a:r>
            <a:endParaRPr lang="en-US" sz="1400" dirty="0"/>
          </a:p>
        </p:txBody>
      </p:sp>
      <p:sp>
        <p:nvSpPr>
          <p:cNvPr id="28" name="Move tab 3 BOX"/>
          <p:cNvSpPr/>
          <p:nvPr/>
        </p:nvSpPr>
        <p:spPr>
          <a:xfrm>
            <a:off x="8548370" y="279400"/>
            <a:ext cx="1371600" cy="40767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 BOX</a:t>
            </a:r>
            <a:endParaRPr lang="en-US" sz="1400" dirty="0"/>
          </a:p>
        </p:txBody>
      </p:sp>
      <p:sp>
        <p:nvSpPr>
          <p:cNvPr id="29" name="Move tab 4 WATCH"/>
          <p:cNvSpPr/>
          <p:nvPr/>
        </p:nvSpPr>
        <p:spPr>
          <a:xfrm>
            <a:off x="1000379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 WATCH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22</a:t>
            </a:r>
            <a:endParaRPr lang="en-US" sz="1200" dirty="0"/>
          </a:p>
        </p:txBody>
      </p:sp>
      <p:sp>
        <p:nvSpPr>
          <p:cNvPr id="9" name="Text 7"/>
          <p:cNvSpPr/>
          <p:nvPr>
            <p:ph type="title"/>
          </p:nvPr>
        </p:nvSpPr>
        <p:spPr>
          <a:xfrm>
            <a:off x="812800" y="812800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60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it.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12800" y="180340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Telemetry: watch the deed, not the diary.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15975" y="2446635"/>
            <a:ext cx="5175250" cy="1824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73150" y="2703810"/>
            <a:ext cx="48007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F8717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DIARY: WHAT MOST LOGGING KEEPS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73150" y="3054300"/>
            <a:ext cx="4800727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Prompts and responses. What the AI said, not what it did.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200775" y="2446635"/>
            <a:ext cx="5175250" cy="182493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457950" y="2703810"/>
            <a:ext cx="4800727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DEED: WATCH THIS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514084" y="3054300"/>
            <a:ext cx="4736973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7866" indent="-197866">
              <a:lnSpc>
                <a:spcPts val="2520"/>
              </a:lnSpc>
              <a:buSzPct val="100000"/>
              <a:buChar char="•"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Pin its version and baseline it by identity</a:t>
            </a:r>
            <a:endParaRPr lang="en-US" sz="1800" dirty="0"/>
          </a:p>
          <a:p>
            <a:pPr algn="l" marL="197866" indent="-197866">
              <a:lnSpc>
                <a:spcPts val="2520"/>
              </a:lnSpc>
              <a:buSzPct val="100000"/>
              <a:buChar char="•"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Alert on any drift or move outside its box</a:t>
            </a:r>
            <a:endParaRPr lang="en-US" sz="1800" dirty="0"/>
          </a:p>
          <a:p>
            <a:pPr algn="l" marL="197866" indent="-197866">
              <a:lnSpc>
                <a:spcPts val="2520"/>
              </a:lnSpc>
              <a:buSzPct val="100000"/>
              <a:buChar char="•"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 the result before it lands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15975" y="4582716"/>
            <a:ext cx="10560050" cy="105281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257175" tIns="206375" rIns="0" bIns="180975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 is the bridge, not the destination.</a:t>
            </a: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We watch hard while we learn fast. Find, Badge and Box are the design.</a:t>
            </a:r>
            <a:endParaRPr lang="en-US" sz="1800" dirty="0"/>
          </a:p>
        </p:txBody>
      </p:sp>
      <p:sp>
        <p:nvSpPr>
          <p:cNvPr id="18" name="Move tab 1 FIND"/>
          <p:cNvSpPr/>
          <p:nvPr/>
        </p:nvSpPr>
        <p:spPr>
          <a:xfrm>
            <a:off x="563753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FIND</a:t>
            </a:r>
            <a:endParaRPr lang="en-US" sz="1400" dirty="0"/>
          </a:p>
        </p:txBody>
      </p:sp>
      <p:sp>
        <p:nvSpPr>
          <p:cNvPr id="19" name="Move tab 2 BADGE"/>
          <p:cNvSpPr/>
          <p:nvPr/>
        </p:nvSpPr>
        <p:spPr>
          <a:xfrm>
            <a:off x="709295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BADGE</a:t>
            </a:r>
            <a:endParaRPr lang="en-US" sz="1400" dirty="0"/>
          </a:p>
        </p:txBody>
      </p:sp>
      <p:sp>
        <p:nvSpPr>
          <p:cNvPr id="20" name="Move tab 3 BOX"/>
          <p:cNvSpPr/>
          <p:nvPr/>
        </p:nvSpPr>
        <p:spPr>
          <a:xfrm>
            <a:off x="854837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 BOX</a:t>
            </a:r>
            <a:endParaRPr lang="en-US" sz="1400" dirty="0"/>
          </a:p>
        </p:txBody>
      </p:sp>
      <p:sp>
        <p:nvSpPr>
          <p:cNvPr id="21" name="Move tab 4 WATCH"/>
          <p:cNvSpPr/>
          <p:nvPr/>
        </p:nvSpPr>
        <p:spPr>
          <a:xfrm>
            <a:off x="10003790" y="279400"/>
            <a:ext cx="1371600" cy="40767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 WATCH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23</a:t>
            </a:r>
            <a:endParaRPr lang="en-US" sz="1200" dirty="0"/>
          </a:p>
        </p:txBody>
      </p:sp>
      <p:sp>
        <p:nvSpPr>
          <p:cNvPr id="9" name="Text 7"/>
          <p:cNvSpPr/>
          <p:nvPr>
            <p:ph type="title"/>
          </p:nvPr>
        </p:nvSpPr>
        <p:spPr>
          <a:xfrm>
            <a:off x="812800" y="81280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Same tactics. The evidence moved.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812800" y="1490960"/>
            <a:ext cx="10883392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Your MDR watches while you sleep. It only sees what you send it.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15975" y="2134195"/>
            <a:ext cx="3380284" cy="201796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1022350" y="2340570"/>
            <a:ext cx="30565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ASK: MONITOR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22350" y="2665661"/>
            <a:ext cx="3056560" cy="1308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Which of our AI logs do you take in? Endpoint, identity and Microsoft 365, not just prompts.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405809" y="2134195"/>
            <a:ext cx="3380333" cy="201796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612184" y="2340570"/>
            <a:ext cx="3056611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ASK: DETECT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12184" y="2665661"/>
            <a:ext cx="3056611" cy="1308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If we give each agent its own identity, will you baseline it like a user?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995692" y="2134195"/>
            <a:ext cx="3380284" cy="201796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202067" y="2340570"/>
            <a:ext cx="30565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ASK: RESPOND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02067" y="2665661"/>
            <a:ext cx="3056560" cy="1308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Can you suspend its account, isolate its host and block where it sends, without waiting on us?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12800" y="4460131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Deciding which AI to allow stays with you. That's governance, not your MDR's job.</a:t>
            </a:r>
            <a:endParaRPr lang="en-US" sz="1800" dirty="0"/>
          </a:p>
        </p:txBody>
      </p:sp>
      <p:sp>
        <p:nvSpPr>
          <p:cNvPr id="21" name="Move tab 1 FIND"/>
          <p:cNvSpPr/>
          <p:nvPr/>
        </p:nvSpPr>
        <p:spPr>
          <a:xfrm>
            <a:off x="563753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FIND</a:t>
            </a:r>
            <a:endParaRPr lang="en-US" sz="1400" dirty="0"/>
          </a:p>
        </p:txBody>
      </p:sp>
      <p:sp>
        <p:nvSpPr>
          <p:cNvPr id="22" name="Move tab 2 BADGE"/>
          <p:cNvSpPr/>
          <p:nvPr/>
        </p:nvSpPr>
        <p:spPr>
          <a:xfrm>
            <a:off x="709295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 BADGE</a:t>
            </a:r>
            <a:endParaRPr lang="en-US" sz="1400" dirty="0"/>
          </a:p>
        </p:txBody>
      </p:sp>
      <p:sp>
        <p:nvSpPr>
          <p:cNvPr id="23" name="Move tab 3 BOX"/>
          <p:cNvSpPr/>
          <p:nvPr/>
        </p:nvSpPr>
        <p:spPr>
          <a:xfrm>
            <a:off x="8548370" y="279400"/>
            <a:ext cx="1371600" cy="40767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 BOX</a:t>
            </a:r>
            <a:endParaRPr lang="en-US" sz="1400" dirty="0"/>
          </a:p>
        </p:txBody>
      </p:sp>
      <p:sp>
        <p:nvSpPr>
          <p:cNvPr id="24" name="Move tab 4 WATCH"/>
          <p:cNvSpPr/>
          <p:nvPr/>
        </p:nvSpPr>
        <p:spPr>
          <a:xfrm>
            <a:off x="10003790" y="279400"/>
            <a:ext cx="1371600" cy="407670"/>
          </a:xfrm>
          <a:prstGeom prst="rect">
            <a:avLst/>
          </a:prstGeom>
          <a:solidFill>
            <a:srgbClr val="006DCC"/>
          </a:solidFill>
          <a:ln w="6350">
            <a:solidFill>
              <a:srgbClr val="0087FF"/>
            </a:solidFill>
            <a:prstDash val="solid"/>
          </a:ln>
        </p:spPr>
        <p:txBody>
          <a:bodyPr wrap="square" lIns="76200" tIns="79375" rIns="76200" bIns="53975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 WATCH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MAP · UP NEXT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way to think about securing AI.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715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715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Insider lens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715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Treat AI like an insider. Deterrence won't work on it.</a:t>
            </a:r>
            <a:endParaRPr lang="en-US" sz="1400" dirty="0"/>
          </a:p>
        </p:txBody>
      </p:sp>
      <p:pic>
        <p:nvPicPr>
          <p:cNvPr id="10" name="Image 0" descr="connector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2679700" y="3125341"/>
            <a:ext cx="279400" cy="1524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0003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31559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1559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rings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155950" y="3026321"/>
            <a:ext cx="1562100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Run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Ship</a:t>
            </a:r>
            <a:endParaRPr lang="en-US" sz="1400" dirty="0"/>
          </a:p>
        </p:txBody>
      </p:sp>
      <p:pic>
        <p:nvPicPr>
          <p:cNvPr id="15" name="Image 1" descr="connector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864100" y="3125341"/>
            <a:ext cx="279400" cy="15240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1847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53403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3403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questions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53403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Exposure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Telemetry</a:t>
            </a:r>
            <a:endParaRPr lang="en-US" sz="1400" dirty="0"/>
          </a:p>
        </p:txBody>
      </p:sp>
      <p:pic>
        <p:nvPicPr>
          <p:cNvPr id="20" name="Image 2" descr="connector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048500" y="3125341"/>
            <a:ext cx="279400" cy="1524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3691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75247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75247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Four moves</a:t>
            </a:r>
            <a:endParaRPr lang="en-US" sz="1600" dirty="0"/>
          </a:p>
        </p:txBody>
      </p:sp>
      <p:sp>
        <p:nvSpPr>
          <p:cNvPr id="24" name="Text 19"/>
          <p:cNvSpPr/>
          <p:nvPr/>
        </p:nvSpPr>
        <p:spPr>
          <a:xfrm>
            <a:off x="7524750" y="3026321"/>
            <a:ext cx="1562100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Badge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Watch</a:t>
            </a:r>
            <a:endParaRPr lang="en-US" sz="1400" dirty="0"/>
          </a:p>
        </p:txBody>
      </p:sp>
      <p:pic>
        <p:nvPicPr>
          <p:cNvPr id="25" name="Image 3" descr="connector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232900" y="3125341"/>
            <a:ext cx="279400" cy="152400"/>
          </a:xfrm>
          <a:prstGeom prst="rect">
            <a:avLst/>
          </a:prstGeom>
        </p:spPr>
      </p:pic>
      <p:sp>
        <p:nvSpPr>
          <p:cNvPr id="26" name="Shape 20"/>
          <p:cNvSpPr/>
          <p:nvPr/>
        </p:nvSpPr>
        <p:spPr>
          <a:xfrm>
            <a:off x="9553575" y="2200225"/>
            <a:ext cx="1822450" cy="2002631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9709150" y="2381200"/>
            <a:ext cx="15621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9709150" y="2706291"/>
            <a:ext cx="156210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Eight KRIs</a:t>
            </a:r>
            <a:endParaRPr lang="en-US" sz="1600" dirty="0"/>
          </a:p>
        </p:txBody>
      </p:sp>
      <p:sp>
        <p:nvSpPr>
          <p:cNvPr id="29" name="Text 23"/>
          <p:cNvSpPr/>
          <p:nvPr/>
        </p:nvSpPr>
        <p:spPr>
          <a:xfrm>
            <a:off x="9709150" y="3026321"/>
            <a:ext cx="15621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400" dirty="0"/>
          </a:p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Six held at zero</a:t>
            </a:r>
            <a:endParaRPr lang="en-US" sz="1400" dirty="0"/>
          </a:p>
        </p:txBody>
      </p:sp>
      <p:sp>
        <p:nvSpPr>
          <p:cNvPr id="30" name="Rectangle 29"/>
          <p:cNvSpPr/>
          <p:nvPr/>
        </p:nvSpPr>
        <p:spPr>
          <a:xfrm>
            <a:off x="7874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29718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51562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7340600" y="2171700"/>
            <a:ext cx="1879600" cy="2057400"/>
          </a:xfrm>
          <a:prstGeom prst="rect">
            <a:avLst/>
          </a:prstGeom>
          <a:solidFill>
            <a:srgbClr val="111318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9512300" y="2159000"/>
            <a:ext cx="1905000" cy="2082800"/>
          </a:xfrm>
          <a:prstGeom prst="rect">
            <a:avLst/>
          </a:prstGeom>
          <a:noFill/>
          <a:ln w="38100">
            <a:solidFill>
              <a:srgbClr val="0087FF"/>
            </a:solidFill>
          </a:ln>
        </p:spPr>
        <p:txBody>
          <a:bodyPr rtlCol="0" anchor="ctr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IT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Three KRIs to start tracking.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15975" y="2200225"/>
            <a:ext cx="3380284" cy="28575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1073150" y="2457400"/>
            <a:ext cx="2951912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1073150" y="3229521"/>
            <a:ext cx="2951912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AI prompt approval rate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73150" y="3975100"/>
            <a:ext cx="2951912" cy="772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Prompts approved, per person and per agent. Anthropic reported 97% (Aug 2026).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05809" y="2200225"/>
            <a:ext cx="3380333" cy="28575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62984" y="2457400"/>
            <a:ext cx="2951963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1.2 sec</a:t>
            </a:r>
            <a:endParaRPr lang="en-US" sz="4800" dirty="0"/>
          </a:p>
        </p:txBody>
      </p:sp>
      <p:sp>
        <p:nvSpPr>
          <p:cNvPr id="12" name="Text 10"/>
          <p:cNvSpPr/>
          <p:nvPr/>
        </p:nvSpPr>
        <p:spPr>
          <a:xfrm>
            <a:off x="4662984" y="3229521"/>
            <a:ext cx="2951963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Time to approve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62984" y="3651151"/>
            <a:ext cx="2951963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By the 20th time people saw the same warning, the median time to dismiss it was 1.2 sec. Reading a 25-word prompt takes about 6. Flag anything faster than a read.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995692" y="2200225"/>
            <a:ext cx="3380284" cy="2857500"/>
          </a:xfrm>
          <a:prstGeom prst="rect">
            <a:avLst/>
          </a:prstGeom>
          <a:solidFill>
            <a:srgbClr val="1A1D23"/>
          </a:solidFill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252867" y="2457400"/>
            <a:ext cx="2951912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</a:t>
            </a:r>
            <a:endParaRPr lang="en-US" sz="4800" dirty="0"/>
          </a:p>
        </p:txBody>
      </p:sp>
      <p:sp>
        <p:nvSpPr>
          <p:cNvPr id="16" name="Text 14"/>
          <p:cNvSpPr/>
          <p:nvPr/>
        </p:nvSpPr>
        <p:spPr>
          <a:xfrm>
            <a:off x="8252867" y="3229521"/>
            <a:ext cx="2951912" cy="66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Actions under a human's identity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52867" y="3971181"/>
            <a:ext cx="2951912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borrowed-badge problem, counted. Target: zero.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2800" y="5211862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Sources: Anthropic via DevOps.com, Aug 10, 2026 · Bravo-Lillo et al., SOUPS 2014 · Brysbaert, 2019 reading-rate meta-analysis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8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 IT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Five more to count.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812800" y="2108200"/>
            <a:ext cx="10566400" cy="5588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65200" y="2108200"/>
            <a:ext cx="558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087FF"/>
                </a:solidFill>
                <a:latin typeface="Figtree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76400" y="2108200"/>
            <a:ext cx="35052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Agents with all three legs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0" y="2108200"/>
            <a:ext cx="5892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Sensitive data + untrusted content + a way to send data out. That's the exfiltration path.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2800" y="2743200"/>
            <a:ext cx="10566400" cy="5588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65200" y="2743200"/>
            <a:ext cx="558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087FF"/>
                </a:solidFill>
                <a:latin typeface="Figtree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2743200"/>
            <a:ext cx="35052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Standing or shared agent logins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0" y="2743200"/>
            <a:ext cx="5892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Long-lived API keys and shared service accounts. Short-lived only.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" y="3378200"/>
            <a:ext cx="10566400" cy="5588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65200" y="3378200"/>
            <a:ext cx="558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087FF"/>
                </a:solidFill>
                <a:latin typeface="Figtree"/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6400" y="3378200"/>
            <a:ext cx="35052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Unvetted plugins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0" y="3378200"/>
            <a:ext cx="5892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MCP servers, skills and plugins not from the real publisher or not pinned to a version.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2800" y="4013200"/>
            <a:ext cx="10566400" cy="5588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65200" y="4013200"/>
            <a:ext cx="558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087FF"/>
                </a:solidFill>
                <a:latin typeface="Figtree"/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6400" y="4013200"/>
            <a:ext cx="35052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Remembered devices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0" y="4013200"/>
            <a:ext cx="5892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“Trusted” sessions on banking, email and password managers.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2800" y="4648200"/>
            <a:ext cx="10566400" cy="5588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65200" y="4648200"/>
            <a:ext cx="558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087FF"/>
                </a:solidFill>
                <a:latin typeface="Figtree"/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6400" y="4648200"/>
            <a:ext cx="35052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Figtree"/>
              </a:rPr>
              <a:t>Text-message MFA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0" y="4648200"/>
            <a:ext cx="5892800" cy="558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E2E8F0"/>
                </a:solidFill>
                <a:latin typeface="Figtree"/>
              </a:rPr>
              <a:t>High-value accounts that still accept SMS or voice codes.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2800" y="5308600"/>
            <a:ext cx="105664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E2E8F0"/>
                </a:solidFill>
                <a:latin typeface="Figtree"/>
              </a:rPr>
              <a:t>Targets are ours. The last two are a few settings per account.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2800" y="5664200"/>
            <a:ext cx="105664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999999"/>
                </a:solidFill>
                <a:latin typeface="Figtree"/>
              </a:rPr>
              <a:t>Sources: Willison 2025 · CISA et al., Careful Adoption of Agentic AI Services, May 2026 · Koi Security (postmark-mcp), Kaspersky (OpenClaw), 2025–26 · FBI Atlanta, Nov 2024 · CISA Mobile Communications Guidance, Dec 2024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Insider Risk You Buy Monthly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0058400" y="6238280"/>
            <a:ext cx="1320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99999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27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MONDAY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36649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One question per move.</a:t>
            </a:r>
            <a:endParaRPr lang="en-US" sz="3600" dirty="0"/>
          </a:p>
        </p:txBody>
      </p:sp>
      <p:sp>
        <p:nvSpPr>
          <p:cNvPr id="6" name="Pentagon 5"/>
          <p:cNvSpPr/>
          <p:nvPr/>
        </p:nvSpPr>
        <p:spPr>
          <a:xfrm>
            <a:off x="812800" y="2133600"/>
            <a:ext cx="3429000" cy="406400"/>
          </a:xfrm>
          <a:prstGeom prst="homePlate">
            <a:avLst/>
          </a:prstGeom>
          <a:solidFill>
            <a:srgbClr val="0087FF"/>
          </a:solidFill>
          <a:ln>
            <a:noFill/>
          </a:ln>
        </p:spPr>
        <p:txBody>
          <a:bodyPr rtlCol="0" anchor="ctr" wrap="square" lIns="0" rIns="0" tIns="0" bIns="0"/>
          <a:lstStyle/>
          <a:p>
            <a:pPr algn="ctr"/>
            <a:r>
              <a:rPr sz="1400" b="1" spc="200">
                <a:solidFill>
                  <a:srgbClr val="FFFFFF"/>
                </a:solidFill>
                <a:latin typeface="Figtree"/>
              </a:rPr>
              <a:t>NOW</a:t>
            </a:r>
          </a:p>
        </p:txBody>
      </p:sp>
      <p:sp>
        <p:nvSpPr>
          <p:cNvPr id="7" name="Pentagon 6"/>
          <p:cNvSpPr/>
          <p:nvPr/>
        </p:nvSpPr>
        <p:spPr>
          <a:xfrm>
            <a:off x="4318000" y="2133600"/>
            <a:ext cx="3733800" cy="406400"/>
          </a:xfrm>
          <a:prstGeom prst="homePlate">
            <a:avLst/>
          </a:prstGeom>
          <a:solidFill>
            <a:srgbClr val="0060B6"/>
          </a:solidFill>
          <a:ln>
            <a:noFill/>
          </a:ln>
        </p:spPr>
        <p:txBody>
          <a:bodyPr rtlCol="0" anchor="ctr" wrap="square" lIns="0" rIns="0" tIns="0" bIns="0"/>
          <a:lstStyle/>
          <a:p>
            <a:pPr algn="ctr"/>
            <a:r>
              <a:rPr sz="1400" b="1" spc="200">
                <a:solidFill>
                  <a:srgbClr val="FFFFFF"/>
                </a:solidFill>
                <a:latin typeface="Figtree"/>
              </a:rPr>
              <a:t>30 TO 90 DAYS</a:t>
            </a:r>
          </a:p>
        </p:txBody>
      </p:sp>
      <p:sp>
        <p:nvSpPr>
          <p:cNvPr id="8" name="Pentagon 7"/>
          <p:cNvSpPr/>
          <p:nvPr/>
        </p:nvSpPr>
        <p:spPr>
          <a:xfrm>
            <a:off x="8128000" y="2133600"/>
            <a:ext cx="3251200" cy="406400"/>
          </a:xfrm>
          <a:prstGeom prst="homePlate">
            <a:avLst/>
          </a:prstGeom>
          <a:solidFill>
            <a:srgbClr val="1A1D23"/>
          </a:solidFill>
          <a:ln w="19050">
            <a:solidFill>
              <a:srgbClr val="0087FF"/>
            </a:solidFill>
          </a:ln>
        </p:spPr>
        <p:txBody>
          <a:bodyPr rtlCol="0" anchor="ctr" wrap="square" lIns="0" rIns="0" tIns="0" bIns="0"/>
          <a:lstStyle/>
          <a:p>
            <a:pPr algn="ctr"/>
            <a:r>
              <a:rPr sz="1400" b="1" spc="200">
                <a:solidFill>
                  <a:srgbClr val="60A5FA"/>
                </a:solidFill>
                <a:latin typeface="Figtree"/>
              </a:rPr>
              <a:t>NEXT QUARTER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12800" y="3517900"/>
            <a:ext cx="3378200" cy="18034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812800" y="3517900"/>
            <a:ext cx="3378200" cy="508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16000" y="3695700"/>
            <a:ext cx="29718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087FF"/>
                </a:solidFill>
                <a:latin typeface="Figtree"/>
              </a:rPr>
              <a:t>Find</a:t>
            </a:r>
          </a:p>
          <a:p>
            <a:pPr algn="l">
              <a:spcBef>
                <a:spcPts val="400"/>
              </a:spcBef>
            </a:pPr>
            <a:r>
              <a:rPr sz="1600" b="0">
                <a:solidFill>
                  <a:srgbClr val="E2E8F0"/>
                </a:solidFill>
                <a:latin typeface="Figtree"/>
              </a:rPr>
              <a:t>Can we list every AI that can act, in each ring, with an owner?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18000" y="2692400"/>
            <a:ext cx="3683000" cy="1524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318000" y="2692400"/>
            <a:ext cx="3683000" cy="508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521200" y="2870200"/>
            <a:ext cx="32766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087FF"/>
                </a:solidFill>
                <a:latin typeface="Figtree"/>
              </a:rPr>
              <a:t>Badge</a:t>
            </a:r>
          </a:p>
          <a:p>
            <a:pPr algn="l">
              <a:spcBef>
                <a:spcPts val="400"/>
              </a:spcBef>
            </a:pPr>
            <a:r>
              <a:rPr sz="1600" b="0">
                <a:solidFill>
                  <a:srgbClr val="E2E8F0"/>
                </a:solidFill>
                <a:latin typeface="Figtree"/>
              </a:rPr>
              <a:t>How many agents run on a human's login? Are agents on the off-boarding checklist?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18000" y="4343400"/>
            <a:ext cx="3683000" cy="15240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4318000" y="4343400"/>
            <a:ext cx="3683000" cy="508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521200" y="4521200"/>
            <a:ext cx="32766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087FF"/>
                </a:solidFill>
                <a:latin typeface="Figtree"/>
              </a:rPr>
              <a:t>Box</a:t>
            </a:r>
          </a:p>
          <a:p>
            <a:pPr algn="l">
              <a:spcBef>
                <a:spcPts val="400"/>
              </a:spcBef>
            </a:pPr>
            <a:r>
              <a:rPr sz="1600" b="0">
                <a:solidFill>
                  <a:srgbClr val="E2E8F0"/>
                </a:solidFill>
                <a:latin typeface="Figtree"/>
              </a:rPr>
              <a:t>Does any agent read outside content, touch sensitive data and act? Split it.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28000" y="3517900"/>
            <a:ext cx="3251200" cy="1803400"/>
          </a:xfrm>
          <a:prstGeom prst="rect">
            <a:avLst/>
          </a:prstGeom>
          <a:solidFill>
            <a:srgbClr val="1A1D23"/>
          </a:solidFill>
          <a:ln w="9525">
            <a:solidFill>
              <a:srgbClr val="2A2F38"/>
            </a:solidFill>
          </a:ln>
        </p:spPr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8128000" y="3517900"/>
            <a:ext cx="3251200" cy="50800"/>
          </a:xfrm>
          <a:prstGeom prst="rect">
            <a:avLst/>
          </a:prstGeom>
          <a:solidFill>
            <a:srgbClr val="0087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331200" y="3695700"/>
            <a:ext cx="2844800" cy="127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087FF"/>
                </a:solidFill>
                <a:latin typeface="Figtree"/>
              </a:rPr>
              <a:t>Watch</a:t>
            </a:r>
          </a:p>
          <a:p>
            <a:pPr algn="l">
              <a:spcBef>
                <a:spcPts val="400"/>
              </a:spcBef>
            </a:pPr>
            <a:r>
              <a:rPr sz="1600" b="0">
                <a:solidFill>
                  <a:srgbClr val="E2E8F0"/>
                </a:solidFill>
                <a:latin typeface="Figtree"/>
              </a:rPr>
              <a:t>Do we watch what agents do, or only what they say? What's our prompt approval rate?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reat Vector Management wordmark">    </p:cNvPr>
          <p:cNvPicPr>
            <a:picLocks noChangeAspect="1"/>
          </p:cNvPicPr>
          <p:nvPr/>
        </p:nvPicPr>
        <p:blipFill>
          <a:blip r:embed="rId1"/>
          <a:srcRect l="0" r="0" t="-13235" b="-13235"/>
          <a:stretch/>
        </p:blipFill>
        <p:spPr>
          <a:xfrm>
            <a:off x="812800" y="6121400"/>
            <a:ext cx="2159000" cy="381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680212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TAKE IT WITH YOU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800" y="1290290"/>
            <a:ext cx="6802120" cy="1076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it. Badge it.</a:t>
            </a:r>
            <a:endParaRPr lang="en-US" sz="3600" dirty="0"/>
          </a:p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Box it. Watch it.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812800" y="2570411"/>
            <a:ext cx="6802120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0087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Make it a hard target.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812800" y="3481586"/>
            <a:ext cx="6604000" cy="0"/>
          </a:xfrm>
          <a:prstGeom prst="line">
            <a:avLst/>
          </a:prstGeom>
          <a:noFill/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12800" y="3153321"/>
            <a:ext cx="1320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2235200" y="3134271"/>
            <a:ext cx="5337048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Use · Run · Ship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12800" y="3908276"/>
            <a:ext cx="6604000" cy="0"/>
          </a:xfrm>
          <a:prstGeom prst="line">
            <a:avLst/>
          </a:prstGeom>
          <a:noFill/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12800" y="3580011"/>
            <a:ext cx="1320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CHECK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2235200" y="3560961"/>
            <a:ext cx="5337048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Access · Exposure · Action · Telemetry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12800" y="4334966"/>
            <a:ext cx="6604000" cy="0"/>
          </a:xfrm>
          <a:prstGeom prst="line">
            <a:avLst/>
          </a:prstGeom>
          <a:noFill/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12800" y="4006701"/>
            <a:ext cx="1320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235200" y="3987651"/>
            <a:ext cx="5337048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Find · Badge · Box · Watch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12800" y="4761657"/>
            <a:ext cx="6604000" cy="0"/>
          </a:xfrm>
          <a:prstGeom prst="line">
            <a:avLst/>
          </a:prstGeom>
          <a:noFill/>
          <a:ln w="6350">
            <a:solidFill>
              <a:srgbClr val="2A2F38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12800" y="4433391"/>
            <a:ext cx="13208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150" kern="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MEASURE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2235200" y="4414341"/>
            <a:ext cx="5337048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Prompt approvals · Time to approve · Six held at zero</a:t>
            </a:r>
            <a:endParaRPr lang="en-US" sz="1600" dirty="0"/>
          </a:p>
        </p:txBody>
      </p:sp>
      <p:pic>
        <p:nvPicPr>
          <p:cNvPr id="18" name="Image 1" descr="QR code linking to threatvector.management/talks/polk-2026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077200" y="1498600"/>
            <a:ext cx="2794000" cy="27940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512050" y="4394200"/>
            <a:ext cx="3924300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deck and every source it cites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7512050" y="4726930"/>
            <a:ext cx="3924300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60A5F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threatvector.management/talks/polk-2026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 Insider Risk You Buy">
  <a:themeElements>
    <a:clrScheme name="The Insider Risk You Buy">
      <a:dk1>
        <a:srgbClr val="0A0A0B"/>
      </a:dk1>
      <a:lt1>
        <a:srgbClr val="FFFFFF"/>
      </a:lt1>
      <a:dk2>
        <a:srgbClr val="232323"/>
      </a:dk2>
      <a:lt2>
        <a:srgbClr val="C2C2C2"/>
      </a:lt2>
      <a:accent1>
        <a:srgbClr val="60A5FA"/>
      </a:accent1>
      <a:accent2>
        <a:srgbClr val="0087FF"/>
      </a:accent2>
      <a:accent3>
        <a:srgbClr val="006DCC"/>
      </a:accent3>
      <a:accent4>
        <a:srgbClr val="F87171"/>
      </a:accent4>
      <a:accent5>
        <a:srgbClr val="999999"/>
      </a:accent5>
      <a:accent6>
        <a:srgbClr val="E2E8F0"/>
      </a:accent6>
      <a:hlink>
        <a:srgbClr val="0563C1"/>
      </a:hlink>
      <a:folHlink>
        <a:srgbClr val="954F72"/>
      </a:folHlink>
    </a:clrScheme>
    <a:fontScheme name="The Insider Risk You Buy">
      <a:majorFont>
        <a:latin typeface="Figtre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gtre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Insider Risk You Buy Monthly</dc:title>
  <dc:subject>Polk County Security Summit 2026</dc:subject>
  <dc:creator>Threat Vector Management</dc:creator>
  <cp:lastModifiedBy>Threat Vector Management</cp:lastModifiedBy>
  <cp:revision>1</cp:revision>
  <dcterms:created xsi:type="dcterms:W3CDTF">2026-10-07T21:52:02Z</dcterms:created>
  <dcterms:modified xsi:type="dcterms:W3CDTF">2026-10-07T21:52:02Z</dcterms:modified>
  <dc:description/>
  <cp:keywords/>
</cp:coreProperties>
</file>